
<file path=[Content_Types].xml><?xml version="1.0" encoding="utf-8"?>
<Types xmlns="http://schemas.openxmlformats.org/package/2006/content-types">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notesSlides/notesSlide2.xml" ContentType="application/vnd.openxmlformats-officedocument.presentationml.notesSlide+xml"/>
  <Override PartName="/ppt/tags/tag64.xml" ContentType="application/vnd.openxmlformats-officedocument.presentationml.tags+xml"/>
  <Override PartName="/ppt/notesSlides/notesSlide3.xml" ContentType="application/vnd.openxmlformats-officedocument.presentationml.notesSlide+xml"/>
  <Override PartName="/ppt/tags/tag65.xml" ContentType="application/vnd.openxmlformats-officedocument.presentationml.tags+xml"/>
  <Override PartName="/ppt/notesSlides/notesSlide4.xml" ContentType="application/vnd.openxmlformats-officedocument.presentationml.notesSlide+xml"/>
  <Override PartName="/ppt/tags/tag66.xml" ContentType="application/vnd.openxmlformats-officedocument.presentationml.tags+xml"/>
  <Override PartName="/ppt/notesSlides/notesSlide5.xml" ContentType="application/vnd.openxmlformats-officedocument.presentationml.notesSlide+xml"/>
  <Override PartName="/ppt/media/image7.jpg" ContentType="image/jpeg"/>
  <Override PartName="/ppt/tags/tag67.xml" ContentType="application/vnd.openxmlformats-officedocument.presentationml.tags+xml"/>
  <Override PartName="/ppt/notesSlides/notesSlide6.xml" ContentType="application/vnd.openxmlformats-officedocument.presentationml.notesSlide+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6" r:id="rId2"/>
    <p:sldId id="257" r:id="rId3"/>
    <p:sldId id="275" r:id="rId4"/>
    <p:sldId id="276" r:id="rId5"/>
    <p:sldId id="278" r:id="rId6"/>
    <p:sldId id="280" r:id="rId7"/>
    <p:sldId id="285" r:id="rId8"/>
    <p:sldId id="273" r:id="rId9"/>
    <p:sldId id="286" r:id="rId10"/>
    <p:sldId id="258" r:id="rId11"/>
    <p:sldId id="272"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B6C4"/>
    <a:srgbClr val="DFA47E"/>
    <a:srgbClr val="5B9BD5"/>
    <a:srgbClr val="F2A57E"/>
    <a:srgbClr val="E5E4E2"/>
    <a:srgbClr val="DCDCDC"/>
    <a:srgbClr val="F0F0F0"/>
    <a:srgbClr val="E6E6E6"/>
    <a:srgbClr val="C8C8C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4" autoAdjust="0"/>
    <p:restoredTop sz="94660"/>
  </p:normalViewPr>
  <p:slideViewPr>
    <p:cSldViewPr snapToGrid="0">
      <p:cViewPr varScale="1">
        <p:scale>
          <a:sx n="119" d="100"/>
          <a:sy n="119" d="100"/>
        </p:scale>
        <p:origin x="232" y="640"/>
      </p:cViewPr>
      <p:guideLst>
        <p:guide orient="horz" pos="2082"/>
        <p:guide pos="3840"/>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2021/6/6</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2021/6/6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extLst>
      <p:ext uri="{BB962C8B-B14F-4D97-AF65-F5344CB8AC3E}">
        <p14:creationId xmlns:p14="http://schemas.microsoft.com/office/powerpoint/2010/main" val="1063800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extLst>
      <p:ext uri="{BB962C8B-B14F-4D97-AF65-F5344CB8AC3E}">
        <p14:creationId xmlns:p14="http://schemas.microsoft.com/office/powerpoint/2010/main" val="104268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extLst>
      <p:ext uri="{BB962C8B-B14F-4D97-AF65-F5344CB8AC3E}">
        <p14:creationId xmlns:p14="http://schemas.microsoft.com/office/powerpoint/2010/main" val="4104235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extLst>
      <p:ext uri="{BB962C8B-B14F-4D97-AF65-F5344CB8AC3E}">
        <p14:creationId xmlns:p14="http://schemas.microsoft.com/office/powerpoint/2010/main" val="427875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2021/6/6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2021/6/6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2021/6/6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2021/6/6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2021/6/6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2021/6/6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2021/6/6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2021/6/6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2021/6/6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2021/6/6</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2021/6/6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2021/6/6</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notesSlide" Target="../notesSlides/notesSlide5.xml"/><Relationship Id="rId7"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jp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10.jp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7.jp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0.xml"/><Relationship Id="rId5" Type="http://schemas.openxmlformats.org/officeDocument/2006/relationships/image" Target="../media/image1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3521075" y="2813685"/>
            <a:ext cx="5149850" cy="829945"/>
          </a:xfrm>
          <a:prstGeom prst="rect">
            <a:avLst/>
          </a:prstGeom>
          <a:noFill/>
        </p:spPr>
        <p:txBody>
          <a:bodyPr wrap="square" rtlCol="0">
            <a:spAutoFit/>
          </a:bodyPr>
          <a:lstStyle/>
          <a:p>
            <a:pPr algn="ctr"/>
            <a:r>
              <a:rPr lang="zh-CN" sz="4800">
                <a:latin typeface="+mj-ea"/>
                <a:ea typeface="+mj-ea"/>
                <a:cs typeface="+mj-ea"/>
              </a:rPr>
              <a:t>与众出行</a:t>
            </a:r>
          </a:p>
        </p:txBody>
      </p:sp>
      <p:sp>
        <p:nvSpPr>
          <p:cNvPr id="11" name="文本框 10"/>
          <p:cNvSpPr txBox="1"/>
          <p:nvPr/>
        </p:nvSpPr>
        <p:spPr>
          <a:xfrm>
            <a:off x="3191510" y="3643630"/>
            <a:ext cx="5809615" cy="368300"/>
          </a:xfrm>
          <a:prstGeom prst="rect">
            <a:avLst/>
          </a:prstGeom>
          <a:noFill/>
        </p:spPr>
        <p:txBody>
          <a:bodyPr wrap="square" rtlCol="0">
            <a:spAutoFit/>
          </a:bodyPr>
          <a:lstStyle/>
          <a:p>
            <a:pPr algn="ctr"/>
            <a:r>
              <a:rPr lang="zh-CN" altLang="en-US">
                <a:solidFill>
                  <a:schemeClr val="tx1"/>
                </a:solidFill>
                <a:latin typeface="仿宋" panose="02010609060101010101" charset="-122"/>
                <a:ea typeface="仿宋" panose="02010609060101010101" charset="-122"/>
                <a:sym typeface="+mn-ea"/>
              </a:rPr>
              <a:t>Travel with the public</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512570" y="1358265"/>
            <a:ext cx="798195" cy="4142105"/>
          </a:xfrm>
          <a:prstGeom prst="rect">
            <a:avLst/>
          </a:prstGeom>
          <a:noFill/>
        </p:spPr>
        <p:txBody>
          <a:bodyPr vert="eaVert" wrap="square" rtlCol="0">
            <a:spAutoFit/>
          </a:bodyPr>
          <a:lstStyle/>
          <a:p>
            <a:pPr algn="ctr"/>
            <a:r>
              <a:rPr lang="zh-CN" altLang="en-US" sz="4000"/>
              <a:t>应用场景</a:t>
            </a:r>
          </a:p>
        </p:txBody>
      </p:sp>
      <p:grpSp>
        <p:nvGrpSpPr>
          <p:cNvPr id="18" name="组合 17"/>
          <p:cNvGrpSpPr/>
          <p:nvPr/>
        </p:nvGrpSpPr>
        <p:grpSpPr>
          <a:xfrm rot="10800000">
            <a:off x="2899410" y="82550"/>
            <a:ext cx="7970520" cy="6077585"/>
            <a:chOff x="5356" y="380"/>
            <a:chExt cx="12552" cy="9571"/>
          </a:xfrm>
        </p:grpSpPr>
        <p:grpSp>
          <p:nvGrpSpPr>
            <p:cNvPr id="8" name="组合 7"/>
            <p:cNvGrpSpPr/>
            <p:nvPr/>
          </p:nvGrpSpPr>
          <p:grpSpPr>
            <a:xfrm>
              <a:off x="5356" y="393"/>
              <a:ext cx="8420" cy="9558"/>
              <a:chOff x="2755" y="828"/>
              <a:chExt cx="8420" cy="9558"/>
            </a:xfrm>
          </p:grpSpPr>
          <p:pic>
            <p:nvPicPr>
              <p:cNvPr id="4100" name="图片 27" descr="2.png"/>
              <p:cNvPicPr>
                <a:picLocks noChangeAspect="1"/>
              </p:cNvPicPr>
              <p:nvPr/>
            </p:nvPicPr>
            <p:blipFill>
              <a:blip r:embed="rId5"/>
              <a:stretch>
                <a:fillRect/>
              </a:stretch>
            </p:blipFill>
            <p:spPr>
              <a:xfrm>
                <a:off x="2755" y="828"/>
                <a:ext cx="4648" cy="9558"/>
              </a:xfrm>
              <a:prstGeom prst="rect">
                <a:avLst/>
              </a:prstGeom>
              <a:noFill/>
              <a:ln w="9525">
                <a:noFill/>
              </a:ln>
            </p:spPr>
          </p:pic>
          <p:pic>
            <p:nvPicPr>
              <p:cNvPr id="4098" name="图片 25" descr="1.png"/>
              <p:cNvPicPr>
                <a:picLocks noChangeAspect="1"/>
              </p:cNvPicPr>
              <p:nvPr/>
            </p:nvPicPr>
            <p:blipFill>
              <a:blip r:embed="rId6"/>
              <a:stretch>
                <a:fillRect/>
              </a:stretch>
            </p:blipFill>
            <p:spPr>
              <a:xfrm>
                <a:off x="6419" y="829"/>
                <a:ext cx="4756" cy="9511"/>
              </a:xfrm>
              <a:prstGeom prst="rect">
                <a:avLst/>
              </a:prstGeom>
              <a:noFill/>
              <a:ln w="9525">
                <a:noFill/>
              </a:ln>
            </p:spPr>
          </p:pic>
        </p:grpSp>
        <p:pic>
          <p:nvPicPr>
            <p:cNvPr id="17" name="图片 27" descr="2.png"/>
            <p:cNvPicPr>
              <a:picLocks noChangeAspect="1"/>
            </p:cNvPicPr>
            <p:nvPr/>
          </p:nvPicPr>
          <p:blipFill>
            <a:blip r:embed="rId5"/>
            <a:stretch>
              <a:fillRect/>
            </a:stretch>
          </p:blipFill>
          <p:spPr>
            <a:xfrm>
              <a:off x="13260" y="380"/>
              <a:ext cx="4648" cy="9558"/>
            </a:xfrm>
            <a:prstGeom prst="rect">
              <a:avLst/>
            </a:prstGeom>
            <a:noFill/>
            <a:ln w="9525">
              <a:noFill/>
            </a:ln>
          </p:spPr>
        </p:pic>
      </p:grpSp>
      <p:sp>
        <p:nvSpPr>
          <p:cNvPr id="21" name="文本框 20"/>
          <p:cNvSpPr txBox="1"/>
          <p:nvPr/>
        </p:nvSpPr>
        <p:spPr>
          <a:xfrm>
            <a:off x="3550285" y="725170"/>
            <a:ext cx="1833880" cy="368300"/>
          </a:xfrm>
          <a:prstGeom prst="rect">
            <a:avLst/>
          </a:prstGeom>
          <a:noFill/>
        </p:spPr>
        <p:txBody>
          <a:bodyPr wrap="square" rtlCol="0">
            <a:spAutoFit/>
          </a:bodyPr>
          <a:lstStyle/>
          <a:p>
            <a:pPr algn="ctr"/>
            <a:r>
              <a:rPr lang="zh-CN" altLang="en-US"/>
              <a:t>游客归队</a:t>
            </a:r>
          </a:p>
        </p:txBody>
      </p:sp>
      <p:sp>
        <p:nvSpPr>
          <p:cNvPr id="22" name="文本框 21"/>
          <p:cNvSpPr txBox="1"/>
          <p:nvPr/>
        </p:nvSpPr>
        <p:spPr>
          <a:xfrm>
            <a:off x="6040755" y="725170"/>
            <a:ext cx="1833880" cy="368300"/>
          </a:xfrm>
          <a:prstGeom prst="rect">
            <a:avLst/>
          </a:prstGeom>
          <a:noFill/>
        </p:spPr>
        <p:txBody>
          <a:bodyPr wrap="square" rtlCol="0">
            <a:spAutoFit/>
          </a:bodyPr>
          <a:lstStyle/>
          <a:p>
            <a:pPr algn="ctr"/>
            <a:r>
              <a:rPr lang="zh-CN" altLang="en-US"/>
              <a:t>掉队预警</a:t>
            </a:r>
          </a:p>
        </p:txBody>
      </p:sp>
      <p:sp>
        <p:nvSpPr>
          <p:cNvPr id="23" name="文本框 22"/>
          <p:cNvSpPr txBox="1"/>
          <p:nvPr/>
        </p:nvSpPr>
        <p:spPr>
          <a:xfrm>
            <a:off x="8595995" y="725170"/>
            <a:ext cx="1833880" cy="368300"/>
          </a:xfrm>
          <a:prstGeom prst="rect">
            <a:avLst/>
          </a:prstGeom>
          <a:noFill/>
        </p:spPr>
        <p:txBody>
          <a:bodyPr wrap="square" rtlCol="0">
            <a:spAutoFit/>
          </a:bodyPr>
          <a:lstStyle/>
          <a:p>
            <a:pPr algn="ctr"/>
            <a:r>
              <a:rPr lang="zh-CN" altLang="en-US"/>
              <a:t>好友聚会</a:t>
            </a:r>
          </a:p>
        </p:txBody>
      </p:sp>
      <p:sp>
        <p:nvSpPr>
          <p:cNvPr id="24" name="文本框 23"/>
          <p:cNvSpPr txBox="1"/>
          <p:nvPr/>
        </p:nvSpPr>
        <p:spPr>
          <a:xfrm>
            <a:off x="3325495" y="2315210"/>
            <a:ext cx="2283460" cy="2999740"/>
          </a:xfrm>
          <a:prstGeom prst="rect">
            <a:avLst/>
          </a:prstGeom>
          <a:noFill/>
        </p:spPr>
        <p:txBody>
          <a:bodyPr wrap="square" rtlCol="0">
            <a:spAutoFit/>
          </a:bodyPr>
          <a:lstStyle/>
          <a:p>
            <a:pPr indent="457200" algn="l" fontAlgn="auto">
              <a:lnSpc>
                <a:spcPct val="150000"/>
              </a:lnSpc>
            </a:pPr>
            <a:r>
              <a:rPr lang="zh-CN" altLang="en-US">
                <a:solidFill>
                  <a:schemeClr val="tx1"/>
                </a:solidFill>
                <a:latin typeface="+mn-ea"/>
                <a:sym typeface="+mn-ea"/>
              </a:rPr>
              <a:t>游客在跟随旅游途中，遇到急事需要处理，在处理完成后想回归队伍，游客打开与众出行进入团队查看大部队的所在位置，及时归队。</a:t>
            </a:r>
          </a:p>
        </p:txBody>
      </p:sp>
      <p:sp>
        <p:nvSpPr>
          <p:cNvPr id="25" name="文本框 24"/>
          <p:cNvSpPr txBox="1"/>
          <p:nvPr/>
        </p:nvSpPr>
        <p:spPr>
          <a:xfrm>
            <a:off x="5850890" y="2315210"/>
            <a:ext cx="2283460" cy="3415030"/>
          </a:xfrm>
          <a:prstGeom prst="rect">
            <a:avLst/>
          </a:prstGeom>
          <a:noFill/>
        </p:spPr>
        <p:txBody>
          <a:bodyPr wrap="square" rtlCol="0">
            <a:spAutoFit/>
          </a:bodyPr>
          <a:lstStyle/>
          <a:p>
            <a:pPr indent="457200" algn="l" fontAlgn="auto">
              <a:lnSpc>
                <a:spcPct val="150000"/>
              </a:lnSpc>
            </a:pPr>
            <a:r>
              <a:rPr lang="zh-CN" altLang="en-US">
                <a:solidFill>
                  <a:schemeClr val="tx1"/>
                </a:solidFill>
                <a:latin typeface="+mn-ea"/>
                <a:sym typeface="+mn-ea"/>
              </a:rPr>
              <a:t>游客体力不支逐渐掉队，好在队长限制了团队活动范围，当</a:t>
            </a:r>
            <a:r>
              <a:rPr lang="zh-CN" altLang="en-US">
                <a:latin typeface="+mn-ea"/>
                <a:sym typeface="+mn-ea"/>
              </a:rPr>
              <a:t>游客</a:t>
            </a:r>
            <a:r>
              <a:rPr lang="zh-CN" altLang="en-US">
                <a:solidFill>
                  <a:schemeClr val="tx1"/>
                </a:solidFill>
                <a:latin typeface="+mn-ea"/>
                <a:sym typeface="+mn-ea"/>
              </a:rPr>
              <a:t>落下队伍50米左右，小程序预警，队长通过小程序查看游客的所在位置，及时找回了游客。</a:t>
            </a:r>
          </a:p>
        </p:txBody>
      </p:sp>
      <p:sp>
        <p:nvSpPr>
          <p:cNvPr id="26" name="文本框 25"/>
          <p:cNvSpPr txBox="1"/>
          <p:nvPr/>
        </p:nvSpPr>
        <p:spPr>
          <a:xfrm>
            <a:off x="8371205" y="2294255"/>
            <a:ext cx="2283460" cy="3415030"/>
          </a:xfrm>
          <a:prstGeom prst="rect">
            <a:avLst/>
          </a:prstGeom>
          <a:noFill/>
        </p:spPr>
        <p:txBody>
          <a:bodyPr wrap="square" rtlCol="0">
            <a:spAutoFit/>
          </a:bodyPr>
          <a:lstStyle/>
          <a:p>
            <a:pPr indent="457200" algn="l" fontAlgn="auto">
              <a:lnSpc>
                <a:spcPct val="150000"/>
              </a:lnSpc>
            </a:pPr>
            <a:r>
              <a:rPr lang="en-US" altLang="zh-CN">
                <a:solidFill>
                  <a:schemeClr val="tx1"/>
                </a:solidFill>
                <a:latin typeface="+mn-ea"/>
                <a:sym typeface="+mn-ea"/>
              </a:rPr>
              <a:t>A</a:t>
            </a:r>
            <a:r>
              <a:rPr lang="zh-CN" altLang="en-US">
                <a:solidFill>
                  <a:schemeClr val="tx1"/>
                </a:solidFill>
                <a:latin typeface="+mn-ea"/>
                <a:sym typeface="+mn-ea"/>
              </a:rPr>
              <a:t>去</a:t>
            </a:r>
            <a:r>
              <a:rPr lang="en-US" altLang="zh-CN">
                <a:solidFill>
                  <a:schemeClr val="tx1"/>
                </a:solidFill>
                <a:latin typeface="+mn-ea"/>
                <a:sym typeface="+mn-ea"/>
              </a:rPr>
              <a:t>B</a:t>
            </a:r>
            <a:r>
              <a:rPr lang="zh-CN" altLang="en-US">
                <a:solidFill>
                  <a:schemeClr val="tx1"/>
                </a:solidFill>
                <a:latin typeface="+mn-ea"/>
                <a:sym typeface="+mn-ea"/>
              </a:rPr>
              <a:t>所在城市找他玩，但是刚出车站就迷路了，</a:t>
            </a:r>
            <a:r>
              <a:rPr lang="en-US" altLang="zh-CN">
                <a:solidFill>
                  <a:schemeClr val="tx1"/>
                </a:solidFill>
                <a:latin typeface="+mn-ea"/>
                <a:sym typeface="+mn-ea"/>
              </a:rPr>
              <a:t>A</a:t>
            </a:r>
            <a:r>
              <a:rPr lang="zh-CN" altLang="en-US">
                <a:solidFill>
                  <a:schemeClr val="tx1"/>
                </a:solidFill>
                <a:latin typeface="+mn-ea"/>
                <a:sym typeface="+mn-ea"/>
              </a:rPr>
              <a:t>打开与众出行，创建团队，邀请</a:t>
            </a:r>
            <a:r>
              <a:rPr lang="en-US" altLang="zh-CN">
                <a:solidFill>
                  <a:schemeClr val="tx1"/>
                </a:solidFill>
                <a:latin typeface="+mn-ea"/>
                <a:sym typeface="+mn-ea"/>
              </a:rPr>
              <a:t>B</a:t>
            </a:r>
            <a:r>
              <a:rPr lang="zh-CN" altLang="en-US">
                <a:solidFill>
                  <a:schemeClr val="tx1"/>
                </a:solidFill>
                <a:latin typeface="+mn-ea"/>
                <a:sym typeface="+mn-ea"/>
              </a:rPr>
              <a:t>加入，开启了共享位置，使用路线规划功能，按着路线指引成功找到了</a:t>
            </a:r>
            <a:r>
              <a:rPr lang="en-US" altLang="zh-CN">
                <a:solidFill>
                  <a:schemeClr val="tx1"/>
                </a:solidFill>
                <a:latin typeface="+mn-ea"/>
                <a:sym typeface="+mn-ea"/>
              </a:rPr>
              <a:t>B</a:t>
            </a:r>
            <a:r>
              <a:rPr lang="zh-CN" altLang="en-US">
                <a:solidFill>
                  <a:schemeClr val="tx1"/>
                </a:solidFill>
                <a:latin typeface="+mn-ea"/>
                <a:sym typeface="+mn-ea"/>
              </a:rPr>
              <a:t>。</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3580765" y="1930400"/>
            <a:ext cx="5149850" cy="1106805"/>
          </a:xfrm>
          <a:prstGeom prst="rect">
            <a:avLst/>
          </a:prstGeom>
          <a:noFill/>
        </p:spPr>
        <p:txBody>
          <a:bodyPr wrap="square" rtlCol="0">
            <a:spAutoFit/>
          </a:bodyPr>
          <a:lstStyle/>
          <a:p>
            <a:pPr algn="ctr"/>
            <a:r>
              <a:rPr lang="zh-CN" sz="6600">
                <a:latin typeface="+mj-ea"/>
                <a:ea typeface="+mj-ea"/>
                <a:cs typeface="+mj-ea"/>
              </a:rPr>
              <a:t>谢谢观看</a:t>
            </a:r>
          </a:p>
        </p:txBody>
      </p:sp>
      <p:sp>
        <p:nvSpPr>
          <p:cNvPr id="11" name="文本框 10"/>
          <p:cNvSpPr txBox="1"/>
          <p:nvPr/>
        </p:nvSpPr>
        <p:spPr>
          <a:xfrm>
            <a:off x="3191510" y="2979420"/>
            <a:ext cx="5809615" cy="460375"/>
          </a:xfrm>
          <a:prstGeom prst="rect">
            <a:avLst/>
          </a:prstGeom>
          <a:noFill/>
        </p:spPr>
        <p:txBody>
          <a:bodyPr wrap="square" rtlCol="0">
            <a:spAutoFit/>
          </a:bodyPr>
          <a:lstStyle/>
          <a:p>
            <a:pPr algn="ctr"/>
            <a:r>
              <a:rPr lang="en-US" altLang="zh-CN" sz="2400">
                <a:solidFill>
                  <a:schemeClr val="tx1"/>
                </a:solidFill>
                <a:latin typeface="仿宋" panose="02010609060101010101" charset="-122"/>
                <a:ea typeface="仿宋" panose="02010609060101010101" charset="-122"/>
                <a:sym typeface="+mn-ea"/>
              </a:rPr>
              <a:t>Thanks for watching</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3" name="文本框 12"/>
          <p:cNvSpPr txBox="1"/>
          <p:nvPr/>
        </p:nvSpPr>
        <p:spPr>
          <a:xfrm>
            <a:off x="2109470" y="2468245"/>
            <a:ext cx="1106170" cy="1791970"/>
          </a:xfrm>
          <a:prstGeom prst="rect">
            <a:avLst/>
          </a:prstGeom>
          <a:noFill/>
        </p:spPr>
        <p:txBody>
          <a:bodyPr vert="eaVert" wrap="square" rtlCol="0">
            <a:spAutoFit/>
          </a:bodyPr>
          <a:lstStyle/>
          <a:p>
            <a:r>
              <a:rPr lang="zh-CN" altLang="en-US" sz="6000"/>
              <a:t>目录</a:t>
            </a:r>
          </a:p>
        </p:txBody>
      </p:sp>
      <p:cxnSp>
        <p:nvCxnSpPr>
          <p:cNvPr id="8" name="直接连接符 7"/>
          <p:cNvCxnSpPr/>
          <p:nvPr/>
        </p:nvCxnSpPr>
        <p:spPr>
          <a:xfrm flipH="1">
            <a:off x="3145155" y="2442210"/>
            <a:ext cx="6985" cy="1725295"/>
          </a:xfrm>
          <a:prstGeom prst="line">
            <a:avLst/>
          </a:prstGeom>
          <a:ln w="25400">
            <a:solidFill>
              <a:schemeClr val="tx1">
                <a:alpha val="98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215640" y="1987550"/>
            <a:ext cx="459740" cy="2635250"/>
          </a:xfrm>
          <a:prstGeom prst="rect">
            <a:avLst/>
          </a:prstGeom>
          <a:noFill/>
        </p:spPr>
        <p:txBody>
          <a:bodyPr vert="eaVert" wrap="square" rtlCol="0">
            <a:spAutoFit/>
          </a:bodyPr>
          <a:lstStyle/>
          <a:p>
            <a:pPr algn="ctr"/>
            <a:r>
              <a:rPr lang="en-US" altLang="zh-CN" b="1" dirty="0">
                <a:solidFill>
                  <a:schemeClr val="tx1"/>
                </a:solidFill>
                <a:latin typeface="+mj-ea"/>
                <a:ea typeface="+mj-ea"/>
                <a:cs typeface="+mn-ea"/>
                <a:sym typeface="+mn-lt"/>
              </a:rPr>
              <a:t>DIRECTORY</a:t>
            </a:r>
          </a:p>
        </p:txBody>
      </p:sp>
      <p:grpSp>
        <p:nvGrpSpPr>
          <p:cNvPr id="23" name="组合 22"/>
          <p:cNvGrpSpPr/>
          <p:nvPr/>
        </p:nvGrpSpPr>
        <p:grpSpPr>
          <a:xfrm>
            <a:off x="4348480" y="380365"/>
            <a:ext cx="4682490" cy="5246370"/>
            <a:chOff x="6848" y="599"/>
            <a:chExt cx="7374" cy="8262"/>
          </a:xfrm>
        </p:grpSpPr>
        <p:pic>
          <p:nvPicPr>
            <p:cNvPr id="2" name="图片 12" descr="2.png"/>
            <p:cNvPicPr>
              <a:picLocks noChangeAspect="1"/>
            </p:cNvPicPr>
            <p:nvPr/>
          </p:nvPicPr>
          <p:blipFill>
            <a:blip r:embed="rId5"/>
            <a:stretch>
              <a:fillRect/>
            </a:stretch>
          </p:blipFill>
          <p:spPr>
            <a:xfrm>
              <a:off x="9436" y="1053"/>
              <a:ext cx="4787" cy="1575"/>
            </a:xfrm>
            <a:prstGeom prst="rect">
              <a:avLst/>
            </a:prstGeom>
            <a:noFill/>
            <a:ln w="9525">
              <a:noFill/>
            </a:ln>
          </p:spPr>
        </p:pic>
        <p:pic>
          <p:nvPicPr>
            <p:cNvPr id="3075" name="图片 13" descr="1.png"/>
            <p:cNvPicPr>
              <a:picLocks noChangeAspect="1"/>
            </p:cNvPicPr>
            <p:nvPr/>
          </p:nvPicPr>
          <p:blipFill>
            <a:blip r:embed="rId6"/>
            <a:stretch>
              <a:fillRect/>
            </a:stretch>
          </p:blipFill>
          <p:spPr>
            <a:xfrm>
              <a:off x="6848" y="599"/>
              <a:ext cx="3773" cy="2298"/>
            </a:xfrm>
            <a:prstGeom prst="rect">
              <a:avLst/>
            </a:prstGeom>
            <a:noFill/>
            <a:ln w="9525">
              <a:noFill/>
            </a:ln>
          </p:spPr>
        </p:pic>
        <p:pic>
          <p:nvPicPr>
            <p:cNvPr id="3" name="图片 14" descr="2.png"/>
            <p:cNvPicPr>
              <a:picLocks noChangeAspect="1"/>
            </p:cNvPicPr>
            <p:nvPr/>
          </p:nvPicPr>
          <p:blipFill>
            <a:blip r:embed="rId5"/>
            <a:stretch>
              <a:fillRect/>
            </a:stretch>
          </p:blipFill>
          <p:spPr>
            <a:xfrm>
              <a:off x="9436" y="3045"/>
              <a:ext cx="4787" cy="1575"/>
            </a:xfrm>
            <a:prstGeom prst="rect">
              <a:avLst/>
            </a:prstGeom>
            <a:noFill/>
            <a:ln w="9525">
              <a:noFill/>
            </a:ln>
          </p:spPr>
        </p:pic>
        <p:pic>
          <p:nvPicPr>
            <p:cNvPr id="4" name="图片 15" descr="1.png"/>
            <p:cNvPicPr>
              <a:picLocks noChangeAspect="1"/>
            </p:cNvPicPr>
            <p:nvPr/>
          </p:nvPicPr>
          <p:blipFill>
            <a:blip r:embed="rId6"/>
            <a:stretch>
              <a:fillRect/>
            </a:stretch>
          </p:blipFill>
          <p:spPr>
            <a:xfrm>
              <a:off x="6848" y="2595"/>
              <a:ext cx="3773" cy="2297"/>
            </a:xfrm>
            <a:prstGeom prst="rect">
              <a:avLst/>
            </a:prstGeom>
            <a:noFill/>
            <a:ln w="9525">
              <a:noFill/>
            </a:ln>
          </p:spPr>
        </p:pic>
        <p:pic>
          <p:nvPicPr>
            <p:cNvPr id="5" name="图片 16" descr="2.png"/>
            <p:cNvPicPr>
              <a:picLocks noChangeAspect="1"/>
            </p:cNvPicPr>
            <p:nvPr/>
          </p:nvPicPr>
          <p:blipFill>
            <a:blip r:embed="rId5"/>
            <a:stretch>
              <a:fillRect/>
            </a:stretch>
          </p:blipFill>
          <p:spPr>
            <a:xfrm>
              <a:off x="9436" y="5001"/>
              <a:ext cx="4787" cy="1575"/>
            </a:xfrm>
            <a:prstGeom prst="rect">
              <a:avLst/>
            </a:prstGeom>
            <a:noFill/>
            <a:ln w="9525">
              <a:noFill/>
            </a:ln>
          </p:spPr>
        </p:pic>
        <p:pic>
          <p:nvPicPr>
            <p:cNvPr id="6" name="图片 17" descr="1.png"/>
            <p:cNvPicPr>
              <a:picLocks noChangeAspect="1"/>
            </p:cNvPicPr>
            <p:nvPr/>
          </p:nvPicPr>
          <p:blipFill>
            <a:blip r:embed="rId6"/>
            <a:stretch>
              <a:fillRect/>
            </a:stretch>
          </p:blipFill>
          <p:spPr>
            <a:xfrm>
              <a:off x="6848" y="4551"/>
              <a:ext cx="3773" cy="2298"/>
            </a:xfrm>
            <a:prstGeom prst="rect">
              <a:avLst/>
            </a:prstGeom>
            <a:noFill/>
            <a:ln w="9525">
              <a:noFill/>
            </a:ln>
          </p:spPr>
        </p:pic>
        <p:sp>
          <p:nvSpPr>
            <p:cNvPr id="7" name="矩形 20"/>
            <p:cNvSpPr/>
            <p:nvPr/>
          </p:nvSpPr>
          <p:spPr>
            <a:xfrm>
              <a:off x="10848" y="5451"/>
              <a:ext cx="1728" cy="58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l" eaLnBrk="1" hangingPunct="1">
                <a:spcBef>
                  <a:spcPct val="0"/>
                </a:spcBef>
                <a:buFontTx/>
                <a:buNone/>
              </a:pPr>
              <a:r>
                <a:rPr lang="zh-CN" altLang="en-US" sz="1800">
                  <a:latin typeface="微软雅黑" panose="020B0503020204020204" charset="-122"/>
                  <a:ea typeface="微软雅黑" panose="020B0503020204020204" charset="-122"/>
                </a:rPr>
                <a:t>服务对象</a:t>
              </a:r>
            </a:p>
          </p:txBody>
        </p:sp>
        <p:sp>
          <p:nvSpPr>
            <p:cNvPr id="9" name="矩形 21"/>
            <p:cNvSpPr/>
            <p:nvPr/>
          </p:nvSpPr>
          <p:spPr>
            <a:xfrm>
              <a:off x="10848" y="1560"/>
              <a:ext cx="1728" cy="58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l" eaLnBrk="1" hangingPunct="1">
                <a:spcBef>
                  <a:spcPct val="0"/>
                </a:spcBef>
                <a:buFontTx/>
                <a:buNone/>
              </a:pPr>
              <a:r>
                <a:rPr lang="zh-CN" altLang="en-US" sz="1800">
                  <a:latin typeface="微软雅黑" panose="020B0503020204020204" charset="-122"/>
                  <a:ea typeface="微软雅黑" panose="020B0503020204020204" charset="-122"/>
                </a:rPr>
                <a:t>项目背景</a:t>
              </a:r>
            </a:p>
          </p:txBody>
        </p:sp>
        <p:sp>
          <p:nvSpPr>
            <p:cNvPr id="11" name="矩形 22"/>
            <p:cNvSpPr/>
            <p:nvPr/>
          </p:nvSpPr>
          <p:spPr>
            <a:xfrm>
              <a:off x="10848" y="3506"/>
              <a:ext cx="1728" cy="58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l" eaLnBrk="1" hangingPunct="1">
                <a:spcBef>
                  <a:spcPct val="0"/>
                </a:spcBef>
                <a:buFontTx/>
                <a:buNone/>
              </a:pPr>
              <a:r>
                <a:rPr lang="zh-CN" altLang="en-US" sz="1800">
                  <a:latin typeface="微软雅黑" panose="020B0503020204020204" charset="-122"/>
                  <a:ea typeface="微软雅黑" panose="020B0503020204020204" charset="-122"/>
                </a:rPr>
                <a:t>项目介绍</a:t>
              </a:r>
            </a:p>
          </p:txBody>
        </p:sp>
        <p:sp>
          <p:nvSpPr>
            <p:cNvPr id="14" name="文本框 13"/>
            <p:cNvSpPr txBox="1"/>
            <p:nvPr/>
          </p:nvSpPr>
          <p:spPr>
            <a:xfrm>
              <a:off x="8419" y="1372"/>
              <a:ext cx="1535" cy="919"/>
            </a:xfrm>
            <a:prstGeom prst="rect">
              <a:avLst/>
            </a:prstGeom>
            <a:noFill/>
          </p:spPr>
          <p:txBody>
            <a:bodyPr wrap="square" rtlCol="0">
              <a:spAutoFit/>
            </a:bodyPr>
            <a:lstStyle/>
            <a:p>
              <a:r>
                <a:rPr lang="zh-CN" altLang="en-US" sz="3200"/>
                <a:t>一、</a:t>
              </a:r>
            </a:p>
          </p:txBody>
        </p:sp>
        <p:sp>
          <p:nvSpPr>
            <p:cNvPr id="15" name="文本框 14"/>
            <p:cNvSpPr txBox="1"/>
            <p:nvPr/>
          </p:nvSpPr>
          <p:spPr>
            <a:xfrm>
              <a:off x="8419" y="5408"/>
              <a:ext cx="1535" cy="919"/>
            </a:xfrm>
            <a:prstGeom prst="rect">
              <a:avLst/>
            </a:prstGeom>
            <a:noFill/>
          </p:spPr>
          <p:txBody>
            <a:bodyPr wrap="square" rtlCol="0">
              <a:spAutoFit/>
            </a:bodyPr>
            <a:lstStyle/>
            <a:p>
              <a:r>
                <a:rPr lang="zh-CN" altLang="en-US" sz="3200"/>
                <a:t>三、</a:t>
              </a:r>
            </a:p>
          </p:txBody>
        </p:sp>
        <p:sp>
          <p:nvSpPr>
            <p:cNvPr id="16" name="文本框 15"/>
            <p:cNvSpPr txBox="1"/>
            <p:nvPr/>
          </p:nvSpPr>
          <p:spPr>
            <a:xfrm>
              <a:off x="8419" y="3417"/>
              <a:ext cx="1535" cy="919"/>
            </a:xfrm>
            <a:prstGeom prst="rect">
              <a:avLst/>
            </a:prstGeom>
            <a:noFill/>
          </p:spPr>
          <p:txBody>
            <a:bodyPr wrap="square" rtlCol="0">
              <a:spAutoFit/>
            </a:bodyPr>
            <a:lstStyle/>
            <a:p>
              <a:r>
                <a:rPr lang="zh-CN" altLang="en-US" sz="3200"/>
                <a:t>二、</a:t>
              </a:r>
            </a:p>
          </p:txBody>
        </p:sp>
        <p:pic>
          <p:nvPicPr>
            <p:cNvPr id="19" name="图片 16" descr="2.png"/>
            <p:cNvPicPr>
              <a:picLocks noChangeAspect="1"/>
            </p:cNvPicPr>
            <p:nvPr/>
          </p:nvPicPr>
          <p:blipFill>
            <a:blip r:embed="rId5"/>
            <a:stretch>
              <a:fillRect/>
            </a:stretch>
          </p:blipFill>
          <p:spPr>
            <a:xfrm>
              <a:off x="9436" y="7013"/>
              <a:ext cx="4787" cy="1575"/>
            </a:xfrm>
            <a:prstGeom prst="rect">
              <a:avLst/>
            </a:prstGeom>
            <a:noFill/>
            <a:ln w="9525">
              <a:noFill/>
            </a:ln>
          </p:spPr>
        </p:pic>
        <p:pic>
          <p:nvPicPr>
            <p:cNvPr id="20" name="图片 17" descr="1.png"/>
            <p:cNvPicPr>
              <a:picLocks noChangeAspect="1"/>
            </p:cNvPicPr>
            <p:nvPr/>
          </p:nvPicPr>
          <p:blipFill>
            <a:blip r:embed="rId6"/>
            <a:stretch>
              <a:fillRect/>
            </a:stretch>
          </p:blipFill>
          <p:spPr>
            <a:xfrm>
              <a:off x="6848" y="6563"/>
              <a:ext cx="3773" cy="2298"/>
            </a:xfrm>
            <a:prstGeom prst="rect">
              <a:avLst/>
            </a:prstGeom>
            <a:noFill/>
            <a:ln w="9525">
              <a:noFill/>
            </a:ln>
          </p:spPr>
        </p:pic>
        <p:sp>
          <p:nvSpPr>
            <p:cNvPr id="21" name="矩形 20"/>
            <p:cNvSpPr/>
            <p:nvPr/>
          </p:nvSpPr>
          <p:spPr>
            <a:xfrm>
              <a:off x="10848" y="7463"/>
              <a:ext cx="1728" cy="58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l" eaLnBrk="1" hangingPunct="1">
                <a:spcBef>
                  <a:spcPct val="0"/>
                </a:spcBef>
                <a:buFontTx/>
                <a:buNone/>
              </a:pPr>
              <a:r>
                <a:rPr lang="zh-CN" altLang="en-US" sz="1800">
                  <a:latin typeface="微软雅黑" panose="020B0503020204020204" charset="-122"/>
                  <a:ea typeface="微软雅黑" panose="020B0503020204020204" charset="-122"/>
                </a:rPr>
                <a:t>应用场景</a:t>
              </a:r>
            </a:p>
          </p:txBody>
        </p:sp>
        <p:sp>
          <p:nvSpPr>
            <p:cNvPr id="22" name="文本框 21"/>
            <p:cNvSpPr txBox="1"/>
            <p:nvPr/>
          </p:nvSpPr>
          <p:spPr>
            <a:xfrm>
              <a:off x="8419" y="7420"/>
              <a:ext cx="1535" cy="919"/>
            </a:xfrm>
            <a:prstGeom prst="rect">
              <a:avLst/>
            </a:prstGeom>
            <a:noFill/>
          </p:spPr>
          <p:txBody>
            <a:bodyPr wrap="square" rtlCol="0">
              <a:spAutoFit/>
            </a:bodyPr>
            <a:lstStyle/>
            <a:p>
              <a:r>
                <a:rPr lang="zh-CN" altLang="en-US" sz="3200"/>
                <a:t>四、</a:t>
              </a:r>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对角圆角矩形 2"/>
          <p:cNvSpPr/>
          <p:nvPr/>
        </p:nvSpPr>
        <p:spPr>
          <a:xfrm>
            <a:off x="2622550" y="1105535"/>
            <a:ext cx="7330440" cy="4761865"/>
          </a:xfrm>
          <a:prstGeom prst="round2DiagRect">
            <a:avLst/>
          </a:prstGeom>
          <a:solidFill>
            <a:srgbClr val="A5B6C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 name="文本框 1"/>
          <p:cNvSpPr txBox="1"/>
          <p:nvPr/>
        </p:nvSpPr>
        <p:spPr>
          <a:xfrm>
            <a:off x="3101340" y="1432560"/>
            <a:ext cx="6373495" cy="4107815"/>
          </a:xfrm>
          <a:prstGeom prst="rect">
            <a:avLst/>
          </a:prstGeom>
          <a:noFill/>
        </p:spPr>
        <p:txBody>
          <a:bodyPr wrap="square" rtlCol="0">
            <a:spAutoFit/>
          </a:bodyPr>
          <a:lstStyle/>
          <a:p>
            <a:pPr indent="457200" fontAlgn="auto"/>
            <a:r>
              <a:rPr dirty="0" err="1">
                <a:latin typeface="+mn-ea"/>
                <a:sym typeface="+mn-ea"/>
              </a:rPr>
              <a:t>近年来，驴友失联事件、旅游中途游客掉队事件频发</a:t>
            </a:r>
            <a:r>
              <a:rPr>
                <a:latin typeface="+mn-ea"/>
                <a:sym typeface="+mn-ea"/>
              </a:rPr>
              <a:t>。</a:t>
            </a:r>
          </a:p>
          <a:p>
            <a:pPr indent="457200" fontAlgn="auto">
              <a:lnSpc>
                <a:spcPct val="150000"/>
              </a:lnSpc>
            </a:pPr>
            <a:r>
              <a:rPr>
                <a:latin typeface="+mn-ea"/>
                <a:sym typeface="+mn-ea"/>
              </a:rPr>
              <a:t>随着人民日益增长的美好生活需要，大众逐步跨入旅游时代，旅游活动常态化、平民化，团队出游多。而且国家教育发展比以往也有一些变化，现在更注重室内教育和室外教育相结合，学生室外活动多。学生在进行夏令营、冬令营和室外探究等活动时、导游带队旅游时，老师、导游何以实时查看及保障团队实时状态呢，亦或团队出行，游客有事暂时离队，该怎么查看队伍位置回归队伍呢，在这样的情况下，我们如果有一个即时的共享定位且能规划路线的小程序会更好避免这类情况产生。</a:t>
            </a:r>
          </a:p>
        </p:txBody>
      </p:sp>
      <p:sp>
        <p:nvSpPr>
          <p:cNvPr id="10" name="文本框 9"/>
          <p:cNvSpPr txBox="1"/>
          <p:nvPr/>
        </p:nvSpPr>
        <p:spPr>
          <a:xfrm>
            <a:off x="1512570" y="1358265"/>
            <a:ext cx="798195" cy="4142105"/>
          </a:xfrm>
          <a:prstGeom prst="rect">
            <a:avLst/>
          </a:prstGeom>
          <a:noFill/>
        </p:spPr>
        <p:txBody>
          <a:bodyPr vert="eaVert" wrap="square" rtlCol="0">
            <a:spAutoFit/>
          </a:bodyPr>
          <a:lstStyle/>
          <a:p>
            <a:pPr algn="ctr"/>
            <a:r>
              <a:rPr lang="zh-CN" altLang="en-US" sz="4000"/>
              <a:t>项目背景</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512570" y="1358265"/>
            <a:ext cx="798195" cy="4142105"/>
          </a:xfrm>
          <a:prstGeom prst="rect">
            <a:avLst/>
          </a:prstGeom>
          <a:noFill/>
        </p:spPr>
        <p:txBody>
          <a:bodyPr vert="eaVert" wrap="square" rtlCol="0">
            <a:spAutoFit/>
          </a:bodyPr>
          <a:lstStyle/>
          <a:p>
            <a:pPr algn="ctr"/>
            <a:r>
              <a:rPr lang="zh-CN" altLang="en-US" sz="4000"/>
              <a:t>项目介绍</a:t>
            </a:r>
          </a:p>
        </p:txBody>
      </p:sp>
      <p:sp>
        <p:nvSpPr>
          <p:cNvPr id="4" name="对角圆角矩形 3"/>
          <p:cNvSpPr/>
          <p:nvPr/>
        </p:nvSpPr>
        <p:spPr>
          <a:xfrm rot="16200000">
            <a:off x="3907155" y="-178435"/>
            <a:ext cx="4761865" cy="7330440"/>
          </a:xfrm>
          <a:prstGeom prst="round2DiagRect">
            <a:avLst/>
          </a:prstGeom>
          <a:solidFill>
            <a:srgbClr val="F2A57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文本框 4"/>
          <p:cNvSpPr txBox="1"/>
          <p:nvPr/>
        </p:nvSpPr>
        <p:spPr>
          <a:xfrm>
            <a:off x="2908935" y="1987550"/>
            <a:ext cx="6373495" cy="2999740"/>
          </a:xfrm>
          <a:prstGeom prst="rect">
            <a:avLst/>
          </a:prstGeom>
          <a:noFill/>
        </p:spPr>
        <p:txBody>
          <a:bodyPr wrap="square" rtlCol="0">
            <a:spAutoFit/>
          </a:bodyPr>
          <a:lstStyle/>
          <a:p>
            <a:pPr indent="457200" fontAlgn="auto">
              <a:lnSpc>
                <a:spcPct val="150000"/>
              </a:lnSpc>
            </a:pPr>
            <a:r>
              <a:rPr dirty="0">
                <a:latin typeface="+mn-ea"/>
                <a:sym typeface="+mn-ea"/>
              </a:rPr>
              <a:t>与众出行是一款实时共享地理位置、对当前位置与目的地做出最佳路线规划，并且与团队模式延展的一款微信小程序，可实现一百人内的位置信息共享。队长可设定队员活动范围，当队员超出队长所设的的范围使会触发提醒，防止掉队，队长也可查看</a:t>
            </a:r>
            <a:r>
              <a:rPr lang="zh-CN" dirty="0">
                <a:latin typeface="+mn-ea"/>
                <a:sym typeface="+mn-ea"/>
              </a:rPr>
              <a:t>定位信息</a:t>
            </a:r>
            <a:r>
              <a:rPr dirty="0">
                <a:latin typeface="+mn-ea"/>
                <a:sym typeface="+mn-ea"/>
              </a:rPr>
              <a:t>，</a:t>
            </a:r>
            <a:r>
              <a:rPr dirty="0" err="1">
                <a:latin typeface="+mn-ea"/>
                <a:sym typeface="+mn-ea"/>
              </a:rPr>
              <a:t>及时找回队员，用户可点击地图选择目的地或在搜索栏中搜索目的地，使用路线规划功能进行最佳路线规划，能更便捷的到达目的地</a:t>
            </a:r>
            <a:r>
              <a:rPr dirty="0">
                <a:latin typeface="+mn-ea"/>
                <a:sym typeface="+mn-ea"/>
              </a:rPr>
              <a:t>。</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AB69D4B3-73F0-6B47-B3E9-80EA7701D5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1162" y="657349"/>
            <a:ext cx="2960349" cy="5997448"/>
          </a:xfrm>
          <a:prstGeom prst="rect">
            <a:avLst/>
          </a:prstGeom>
        </p:spPr>
      </p:pic>
      <p:pic>
        <p:nvPicPr>
          <p:cNvPr id="9" name="图片 8">
            <a:extLst>
              <a:ext uri="{FF2B5EF4-FFF2-40B4-BE49-F238E27FC236}">
                <a16:creationId xmlns:a16="http://schemas.microsoft.com/office/drawing/2014/main" id="{1D8AA03C-6965-3B49-BA33-B147661D78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9084" y="650092"/>
            <a:ext cx="2958523" cy="6004705"/>
          </a:xfrm>
          <a:prstGeom prst="rect">
            <a:avLst/>
          </a:prstGeom>
        </p:spPr>
      </p:pic>
      <p:pic>
        <p:nvPicPr>
          <p:cNvPr id="14" name="图片 13">
            <a:extLst>
              <a:ext uri="{FF2B5EF4-FFF2-40B4-BE49-F238E27FC236}">
                <a16:creationId xmlns:a16="http://schemas.microsoft.com/office/drawing/2014/main" id="{706426F9-E0FD-0343-9A6C-08AF3E5E88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5180" y="642835"/>
            <a:ext cx="2955187" cy="5986989"/>
          </a:xfrm>
          <a:prstGeom prst="rect">
            <a:avLst/>
          </a:prstGeom>
        </p:spPr>
      </p:pic>
      <p:pic>
        <p:nvPicPr>
          <p:cNvPr id="21" name="图片 20">
            <a:extLst>
              <a:ext uri="{FF2B5EF4-FFF2-40B4-BE49-F238E27FC236}">
                <a16:creationId xmlns:a16="http://schemas.microsoft.com/office/drawing/2014/main" id="{EBA50572-E2BC-284C-A800-39AC11D1DC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2813589" cy="3206183"/>
          </a:xfrm>
          <a:prstGeom prst="rect">
            <a:avLst/>
          </a:prstGeom>
        </p:spPr>
      </p:pic>
      <p:sp>
        <p:nvSpPr>
          <p:cNvPr id="31" name="文本框 30">
            <a:extLst>
              <a:ext uri="{FF2B5EF4-FFF2-40B4-BE49-F238E27FC236}">
                <a16:creationId xmlns:a16="http://schemas.microsoft.com/office/drawing/2014/main" id="{576A1CCB-2C9F-DD4B-8CF6-2663A8124A5F}"/>
              </a:ext>
            </a:extLst>
          </p:cNvPr>
          <p:cNvSpPr txBox="1"/>
          <p:nvPr/>
        </p:nvSpPr>
        <p:spPr>
          <a:xfrm>
            <a:off x="1006684" y="3505200"/>
            <a:ext cx="800219" cy="2351738"/>
          </a:xfrm>
          <a:prstGeom prst="rect">
            <a:avLst/>
          </a:prstGeom>
          <a:noFill/>
        </p:spPr>
        <p:txBody>
          <a:bodyPr vert="eaVert" wrap="square" rtlCol="0">
            <a:spAutoFit/>
          </a:bodyPr>
          <a:lstStyle/>
          <a:p>
            <a:pPr algn="ctr"/>
            <a:r>
              <a:rPr lang="zh-CN" altLang="en-US" sz="4000" dirty="0"/>
              <a:t>主体界面</a:t>
            </a:r>
          </a:p>
        </p:txBody>
      </p:sp>
    </p:spTree>
    <p:custDataLst>
      <p:tags r:id="rId1"/>
    </p:custDataLst>
    <p:extLst>
      <p:ext uri="{BB962C8B-B14F-4D97-AF65-F5344CB8AC3E}">
        <p14:creationId xmlns:p14="http://schemas.microsoft.com/office/powerpoint/2010/main" val="47284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AB69D4B3-73F0-6B47-B3E9-80EA7701D5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1162" y="202551"/>
            <a:ext cx="3184838" cy="6452246"/>
          </a:xfrm>
          <a:prstGeom prst="rect">
            <a:avLst/>
          </a:prstGeom>
        </p:spPr>
      </p:pic>
      <p:pic>
        <p:nvPicPr>
          <p:cNvPr id="21" name="图片 20">
            <a:extLst>
              <a:ext uri="{FF2B5EF4-FFF2-40B4-BE49-F238E27FC236}">
                <a16:creationId xmlns:a16="http://schemas.microsoft.com/office/drawing/2014/main" id="{EBA50572-E2BC-284C-A800-39AC11D1DC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813589" cy="3206183"/>
          </a:xfrm>
          <a:prstGeom prst="rect">
            <a:avLst/>
          </a:prstGeom>
        </p:spPr>
      </p:pic>
      <p:cxnSp>
        <p:nvCxnSpPr>
          <p:cNvPr id="3" name="肘形连接符 2">
            <a:extLst>
              <a:ext uri="{FF2B5EF4-FFF2-40B4-BE49-F238E27FC236}">
                <a16:creationId xmlns:a16="http://schemas.microsoft.com/office/drawing/2014/main" id="{5AAE0B49-4D7C-CE44-A4D6-E1817E56F674}"/>
              </a:ext>
            </a:extLst>
          </p:cNvPr>
          <p:cNvCxnSpPr>
            <a:cxnSpLocks/>
            <a:stCxn id="5" idx="1"/>
          </p:cNvCxnSpPr>
          <p:nvPr/>
        </p:nvCxnSpPr>
        <p:spPr>
          <a:xfrm rot="10800000" flipV="1">
            <a:off x="4169996" y="2609656"/>
            <a:ext cx="2318656" cy="381000"/>
          </a:xfrm>
          <a:prstGeom prst="bentConnector3">
            <a:avLst/>
          </a:prstGeom>
          <a:ln w="38100">
            <a:prstDash val="sysDot"/>
            <a:tailEnd type="triangle"/>
          </a:ln>
        </p:spPr>
        <p:style>
          <a:lnRef idx="3">
            <a:schemeClr val="accent2"/>
          </a:lnRef>
          <a:fillRef idx="0">
            <a:schemeClr val="accent2"/>
          </a:fillRef>
          <a:effectRef idx="2">
            <a:schemeClr val="accent2"/>
          </a:effectRef>
          <a:fontRef idx="minor">
            <a:schemeClr val="tx1"/>
          </a:fontRef>
        </p:style>
      </p:cxnSp>
      <p:sp>
        <p:nvSpPr>
          <p:cNvPr id="5" name="圆角矩形 4">
            <a:extLst>
              <a:ext uri="{FF2B5EF4-FFF2-40B4-BE49-F238E27FC236}">
                <a16:creationId xmlns:a16="http://schemas.microsoft.com/office/drawing/2014/main" id="{0F3746D8-9C75-8649-AE4C-B4D3BAD2B440}"/>
              </a:ext>
            </a:extLst>
          </p:cNvPr>
          <p:cNvSpPr/>
          <p:nvPr/>
        </p:nvSpPr>
        <p:spPr>
          <a:xfrm>
            <a:off x="6488652" y="2332070"/>
            <a:ext cx="1752599" cy="555172"/>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a:t>已加入的团队</a:t>
            </a:r>
          </a:p>
        </p:txBody>
      </p:sp>
      <p:sp>
        <p:nvSpPr>
          <p:cNvPr id="13" name="圆角矩形 12">
            <a:extLst>
              <a:ext uri="{FF2B5EF4-FFF2-40B4-BE49-F238E27FC236}">
                <a16:creationId xmlns:a16="http://schemas.microsoft.com/office/drawing/2014/main" id="{A5BBAF05-5BBD-AF41-852A-B6724D5CF082}"/>
              </a:ext>
            </a:extLst>
          </p:cNvPr>
          <p:cNvSpPr/>
          <p:nvPr/>
        </p:nvSpPr>
        <p:spPr>
          <a:xfrm>
            <a:off x="6488654" y="3015343"/>
            <a:ext cx="1752599" cy="555172"/>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a:t>已自创的团队</a:t>
            </a:r>
          </a:p>
        </p:txBody>
      </p:sp>
      <p:cxnSp>
        <p:nvCxnSpPr>
          <p:cNvPr id="15" name="肘形连接符 14">
            <a:extLst>
              <a:ext uri="{FF2B5EF4-FFF2-40B4-BE49-F238E27FC236}">
                <a16:creationId xmlns:a16="http://schemas.microsoft.com/office/drawing/2014/main" id="{602004A5-F514-6E46-905E-7A63312D8C23}"/>
              </a:ext>
            </a:extLst>
          </p:cNvPr>
          <p:cNvCxnSpPr>
            <a:cxnSpLocks/>
            <a:stCxn id="13" idx="1"/>
          </p:cNvCxnSpPr>
          <p:nvPr/>
        </p:nvCxnSpPr>
        <p:spPr>
          <a:xfrm rot="10800000" flipV="1">
            <a:off x="4180116" y="3292929"/>
            <a:ext cx="2308538" cy="146630"/>
          </a:xfrm>
          <a:prstGeom prst="bentConnector3">
            <a:avLst/>
          </a:prstGeom>
          <a:ln w="38100">
            <a:prstDash val="sysDot"/>
            <a:tailEnd type="triangle"/>
          </a:ln>
        </p:spPr>
        <p:style>
          <a:lnRef idx="3">
            <a:schemeClr val="accent2"/>
          </a:lnRef>
          <a:fillRef idx="0">
            <a:schemeClr val="accent2"/>
          </a:fillRef>
          <a:effectRef idx="2">
            <a:schemeClr val="accent2"/>
          </a:effectRef>
          <a:fontRef idx="minor">
            <a:schemeClr val="tx1"/>
          </a:fontRef>
        </p:style>
      </p:cxnSp>
      <p:sp>
        <p:nvSpPr>
          <p:cNvPr id="16" name="圆角矩形 15">
            <a:extLst>
              <a:ext uri="{FF2B5EF4-FFF2-40B4-BE49-F238E27FC236}">
                <a16:creationId xmlns:a16="http://schemas.microsoft.com/office/drawing/2014/main" id="{A9B05176-C45A-874A-84FB-C7E7B007A252}"/>
              </a:ext>
            </a:extLst>
          </p:cNvPr>
          <p:cNvSpPr/>
          <p:nvPr/>
        </p:nvSpPr>
        <p:spPr>
          <a:xfrm>
            <a:off x="6498772" y="3679372"/>
            <a:ext cx="1752599" cy="555172"/>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a:t>开始创建团队</a:t>
            </a:r>
          </a:p>
        </p:txBody>
      </p:sp>
      <p:cxnSp>
        <p:nvCxnSpPr>
          <p:cNvPr id="17" name="肘形连接符 16">
            <a:extLst>
              <a:ext uri="{FF2B5EF4-FFF2-40B4-BE49-F238E27FC236}">
                <a16:creationId xmlns:a16="http://schemas.microsoft.com/office/drawing/2014/main" id="{19353DB5-174E-0D45-B39A-E924BE2F6822}"/>
              </a:ext>
            </a:extLst>
          </p:cNvPr>
          <p:cNvCxnSpPr>
            <a:cxnSpLocks/>
            <a:stCxn id="16" idx="1"/>
          </p:cNvCxnSpPr>
          <p:nvPr/>
        </p:nvCxnSpPr>
        <p:spPr>
          <a:xfrm rot="10800000" flipV="1">
            <a:off x="4778830" y="3956957"/>
            <a:ext cx="1719943" cy="1268185"/>
          </a:xfrm>
          <a:prstGeom prst="bentConnector3">
            <a:avLst>
              <a:gd name="adj1" fmla="val 100000"/>
            </a:avLst>
          </a:prstGeom>
          <a:ln w="38100">
            <a:prstDash val="sysDot"/>
            <a:tailEnd type="triangle"/>
          </a:ln>
        </p:spPr>
        <p:style>
          <a:lnRef idx="3">
            <a:schemeClr val="accent2"/>
          </a:lnRef>
          <a:fillRef idx="0">
            <a:schemeClr val="accent2"/>
          </a:fillRef>
          <a:effectRef idx="2">
            <a:schemeClr val="accent2"/>
          </a:effectRef>
          <a:fontRef idx="minor">
            <a:schemeClr val="tx1"/>
          </a:fontRef>
        </p:style>
      </p:cxnSp>
      <p:sp>
        <p:nvSpPr>
          <p:cNvPr id="22" name="圆角矩形 21">
            <a:extLst>
              <a:ext uri="{FF2B5EF4-FFF2-40B4-BE49-F238E27FC236}">
                <a16:creationId xmlns:a16="http://schemas.microsoft.com/office/drawing/2014/main" id="{FFAD1327-6659-F342-B925-F1521A236F7E}"/>
              </a:ext>
            </a:extLst>
          </p:cNvPr>
          <p:cNvSpPr/>
          <p:nvPr/>
        </p:nvSpPr>
        <p:spPr>
          <a:xfrm>
            <a:off x="6509276" y="4463142"/>
            <a:ext cx="1752599" cy="555172"/>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a:t>号码添加团队</a:t>
            </a:r>
          </a:p>
        </p:txBody>
      </p:sp>
      <p:cxnSp>
        <p:nvCxnSpPr>
          <p:cNvPr id="23" name="肘形连接符 22">
            <a:extLst>
              <a:ext uri="{FF2B5EF4-FFF2-40B4-BE49-F238E27FC236}">
                <a16:creationId xmlns:a16="http://schemas.microsoft.com/office/drawing/2014/main" id="{35834ECF-334D-4E42-ACE6-626902BEC8CA}"/>
              </a:ext>
            </a:extLst>
          </p:cNvPr>
          <p:cNvCxnSpPr>
            <a:cxnSpLocks/>
            <a:stCxn id="22" idx="1"/>
          </p:cNvCxnSpPr>
          <p:nvPr/>
        </p:nvCxnSpPr>
        <p:spPr>
          <a:xfrm rot="10800000" flipV="1">
            <a:off x="5191338" y="4740727"/>
            <a:ext cx="1317939" cy="495299"/>
          </a:xfrm>
          <a:prstGeom prst="bentConnector3">
            <a:avLst>
              <a:gd name="adj1" fmla="val 99558"/>
            </a:avLst>
          </a:prstGeom>
          <a:ln w="38100">
            <a:prstDash val="sysDot"/>
            <a:tailEnd type="triangle"/>
          </a:ln>
        </p:spPr>
        <p:style>
          <a:lnRef idx="3">
            <a:schemeClr val="accent2"/>
          </a:lnRef>
          <a:fillRef idx="0">
            <a:schemeClr val="accent2"/>
          </a:fillRef>
          <a:effectRef idx="2">
            <a:schemeClr val="accent2"/>
          </a:effectRef>
          <a:fontRef idx="minor">
            <a:schemeClr val="tx1"/>
          </a:fontRef>
        </p:style>
      </p:cxnSp>
      <p:pic>
        <p:nvPicPr>
          <p:cNvPr id="28" name="图片 27">
            <a:extLst>
              <a:ext uri="{FF2B5EF4-FFF2-40B4-BE49-F238E27FC236}">
                <a16:creationId xmlns:a16="http://schemas.microsoft.com/office/drawing/2014/main" id="{7AD10A7B-4529-BC40-AD88-98A27E1499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7135" y="202551"/>
            <a:ext cx="3184837" cy="6458143"/>
          </a:xfrm>
          <a:prstGeom prst="rect">
            <a:avLst/>
          </a:prstGeom>
        </p:spPr>
      </p:pic>
      <p:cxnSp>
        <p:nvCxnSpPr>
          <p:cNvPr id="30" name="肘形连接符 29">
            <a:extLst>
              <a:ext uri="{FF2B5EF4-FFF2-40B4-BE49-F238E27FC236}">
                <a16:creationId xmlns:a16="http://schemas.microsoft.com/office/drawing/2014/main" id="{9F7A6C97-44FC-FB4B-9CB1-87F87C782DB5}"/>
              </a:ext>
            </a:extLst>
          </p:cNvPr>
          <p:cNvCxnSpPr>
            <a:cxnSpLocks/>
          </p:cNvCxnSpPr>
          <p:nvPr/>
        </p:nvCxnSpPr>
        <p:spPr>
          <a:xfrm rot="5400000" flipH="1" flipV="1">
            <a:off x="8156505" y="3089206"/>
            <a:ext cx="1725385" cy="1555891"/>
          </a:xfrm>
          <a:prstGeom prst="bentConnector3">
            <a:avLst>
              <a:gd name="adj1" fmla="val 158"/>
            </a:avLst>
          </a:prstGeom>
          <a:ln w="38100">
            <a:prstDash val="sysDot"/>
            <a:tailEnd type="triangle"/>
          </a:ln>
        </p:spPr>
        <p:style>
          <a:lnRef idx="3">
            <a:schemeClr val="accent2"/>
          </a:lnRef>
          <a:fillRef idx="0">
            <a:schemeClr val="accent2"/>
          </a:fillRef>
          <a:effectRef idx="2">
            <a:schemeClr val="accent2"/>
          </a:effectRef>
          <a:fontRef idx="minor">
            <a:schemeClr val="tx1"/>
          </a:fontRef>
        </p:style>
      </p:cxnSp>
      <p:sp>
        <p:nvSpPr>
          <p:cNvPr id="37" name="圆角矩形 36">
            <a:extLst>
              <a:ext uri="{FF2B5EF4-FFF2-40B4-BE49-F238E27FC236}">
                <a16:creationId xmlns:a16="http://schemas.microsoft.com/office/drawing/2014/main" id="{023D883F-35B9-3F40-BFF7-BF7ED2B043A5}"/>
              </a:ext>
            </a:extLst>
          </p:cNvPr>
          <p:cNvSpPr/>
          <p:nvPr/>
        </p:nvSpPr>
        <p:spPr>
          <a:xfrm>
            <a:off x="6452867" y="402098"/>
            <a:ext cx="1752599" cy="997983"/>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1400"/>
              <a:t>团队号</a:t>
            </a:r>
            <a:r>
              <a:rPr kumimoji="1" lang="en-US" altLang="zh-CN" sz="3200" b="1"/>
              <a:t>123456</a:t>
            </a:r>
            <a:endParaRPr kumimoji="1" lang="zh-CN" altLang="en-US" b="1"/>
          </a:p>
        </p:txBody>
      </p:sp>
      <p:cxnSp>
        <p:nvCxnSpPr>
          <p:cNvPr id="39" name="肘形连接符 38">
            <a:extLst>
              <a:ext uri="{FF2B5EF4-FFF2-40B4-BE49-F238E27FC236}">
                <a16:creationId xmlns:a16="http://schemas.microsoft.com/office/drawing/2014/main" id="{87E0AE9A-8D70-9F49-83D1-FB965C69886C}"/>
              </a:ext>
            </a:extLst>
          </p:cNvPr>
          <p:cNvCxnSpPr>
            <a:cxnSpLocks/>
            <a:endCxn id="37" idx="3"/>
          </p:cNvCxnSpPr>
          <p:nvPr/>
        </p:nvCxnSpPr>
        <p:spPr>
          <a:xfrm rot="16200000" flipV="1">
            <a:off x="6449952" y="2656605"/>
            <a:ext cx="3815829" cy="304800"/>
          </a:xfrm>
          <a:prstGeom prst="bentConnector2">
            <a:avLst/>
          </a:prstGeom>
          <a:ln w="38100">
            <a:prstDash val="sysDot"/>
            <a:tailEnd type="triangle"/>
          </a:ln>
        </p:spPr>
        <p:style>
          <a:lnRef idx="3">
            <a:schemeClr val="accent2"/>
          </a:lnRef>
          <a:fillRef idx="0">
            <a:schemeClr val="accent2"/>
          </a:fillRef>
          <a:effectRef idx="2">
            <a:schemeClr val="accent2"/>
          </a:effectRef>
          <a:fontRef idx="minor">
            <a:schemeClr val="tx1"/>
          </a:fontRef>
        </p:style>
      </p:cxnSp>
      <p:sp>
        <p:nvSpPr>
          <p:cNvPr id="49" name="文本框 48">
            <a:extLst>
              <a:ext uri="{FF2B5EF4-FFF2-40B4-BE49-F238E27FC236}">
                <a16:creationId xmlns:a16="http://schemas.microsoft.com/office/drawing/2014/main" id="{849EE6A0-AD25-B34A-B2DC-9439BBEA8227}"/>
              </a:ext>
            </a:extLst>
          </p:cNvPr>
          <p:cNvSpPr txBox="1"/>
          <p:nvPr/>
        </p:nvSpPr>
        <p:spPr>
          <a:xfrm>
            <a:off x="1006684" y="3505200"/>
            <a:ext cx="800219" cy="2351738"/>
          </a:xfrm>
          <a:prstGeom prst="rect">
            <a:avLst/>
          </a:prstGeom>
          <a:noFill/>
        </p:spPr>
        <p:txBody>
          <a:bodyPr vert="eaVert" wrap="square" rtlCol="0">
            <a:spAutoFit/>
          </a:bodyPr>
          <a:lstStyle/>
          <a:p>
            <a:pPr algn="ctr"/>
            <a:r>
              <a:rPr lang="zh-CN" altLang="en-US" sz="4000" dirty="0"/>
              <a:t>功能 一</a:t>
            </a:r>
          </a:p>
        </p:txBody>
      </p:sp>
    </p:spTree>
    <p:custDataLst>
      <p:tags r:id="rId1"/>
    </p:custDataLst>
    <p:extLst>
      <p:ext uri="{BB962C8B-B14F-4D97-AF65-F5344CB8AC3E}">
        <p14:creationId xmlns:p14="http://schemas.microsoft.com/office/powerpoint/2010/main" val="217789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AB69D4B3-73F0-6B47-B3E9-80EA7701D55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11391" y="202551"/>
            <a:ext cx="3184380" cy="6452246"/>
          </a:xfrm>
          <a:prstGeom prst="rect">
            <a:avLst/>
          </a:prstGeom>
        </p:spPr>
      </p:pic>
      <p:pic>
        <p:nvPicPr>
          <p:cNvPr id="21" name="图片 20">
            <a:extLst>
              <a:ext uri="{FF2B5EF4-FFF2-40B4-BE49-F238E27FC236}">
                <a16:creationId xmlns:a16="http://schemas.microsoft.com/office/drawing/2014/main" id="{EBA50572-E2BC-284C-A800-39AC11D1DC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813589" cy="3206183"/>
          </a:xfrm>
          <a:prstGeom prst="rect">
            <a:avLst/>
          </a:prstGeom>
        </p:spPr>
      </p:pic>
      <p:cxnSp>
        <p:nvCxnSpPr>
          <p:cNvPr id="3" name="肘形连接符 2">
            <a:extLst>
              <a:ext uri="{FF2B5EF4-FFF2-40B4-BE49-F238E27FC236}">
                <a16:creationId xmlns:a16="http://schemas.microsoft.com/office/drawing/2014/main" id="{5AAE0B49-4D7C-CE44-A4D6-E1817E56F674}"/>
              </a:ext>
            </a:extLst>
          </p:cNvPr>
          <p:cNvCxnSpPr>
            <a:cxnSpLocks/>
            <a:stCxn id="5" idx="1"/>
          </p:cNvCxnSpPr>
          <p:nvPr/>
        </p:nvCxnSpPr>
        <p:spPr>
          <a:xfrm rot="10800000" flipV="1">
            <a:off x="5638802" y="1162440"/>
            <a:ext cx="859971" cy="972324"/>
          </a:xfrm>
          <a:prstGeom prst="bentConnector2">
            <a:avLst/>
          </a:prstGeom>
          <a:ln w="38100">
            <a:prstDash val="sysDot"/>
            <a:tailEnd type="triangle"/>
          </a:ln>
        </p:spPr>
        <p:style>
          <a:lnRef idx="3">
            <a:schemeClr val="accent2"/>
          </a:lnRef>
          <a:fillRef idx="0">
            <a:schemeClr val="accent2"/>
          </a:fillRef>
          <a:effectRef idx="2">
            <a:schemeClr val="accent2"/>
          </a:effectRef>
          <a:fontRef idx="minor">
            <a:schemeClr val="tx1"/>
          </a:fontRef>
        </p:style>
      </p:cxnSp>
      <p:sp>
        <p:nvSpPr>
          <p:cNvPr id="5" name="圆角矩形 4">
            <a:extLst>
              <a:ext uri="{FF2B5EF4-FFF2-40B4-BE49-F238E27FC236}">
                <a16:creationId xmlns:a16="http://schemas.microsoft.com/office/drawing/2014/main" id="{0F3746D8-9C75-8649-AE4C-B4D3BAD2B440}"/>
              </a:ext>
            </a:extLst>
          </p:cNvPr>
          <p:cNvSpPr/>
          <p:nvPr/>
        </p:nvSpPr>
        <p:spPr>
          <a:xfrm>
            <a:off x="6498772" y="884854"/>
            <a:ext cx="1752599" cy="555172"/>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a:t>隐藏在线</a:t>
            </a:r>
          </a:p>
        </p:txBody>
      </p:sp>
      <p:sp>
        <p:nvSpPr>
          <p:cNvPr id="13" name="圆角矩形 12">
            <a:extLst>
              <a:ext uri="{FF2B5EF4-FFF2-40B4-BE49-F238E27FC236}">
                <a16:creationId xmlns:a16="http://schemas.microsoft.com/office/drawing/2014/main" id="{A5BBAF05-5BBD-AF41-852A-B6724D5CF082}"/>
              </a:ext>
            </a:extLst>
          </p:cNvPr>
          <p:cNvSpPr/>
          <p:nvPr/>
        </p:nvSpPr>
        <p:spPr>
          <a:xfrm>
            <a:off x="6488653" y="1544212"/>
            <a:ext cx="1752599" cy="555172"/>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a:t>团队信息</a:t>
            </a:r>
          </a:p>
        </p:txBody>
      </p:sp>
      <p:cxnSp>
        <p:nvCxnSpPr>
          <p:cNvPr id="15" name="肘形连接符 14">
            <a:extLst>
              <a:ext uri="{FF2B5EF4-FFF2-40B4-BE49-F238E27FC236}">
                <a16:creationId xmlns:a16="http://schemas.microsoft.com/office/drawing/2014/main" id="{602004A5-F514-6E46-905E-7A63312D8C23}"/>
              </a:ext>
            </a:extLst>
          </p:cNvPr>
          <p:cNvCxnSpPr>
            <a:cxnSpLocks/>
            <a:stCxn id="13" idx="1"/>
          </p:cNvCxnSpPr>
          <p:nvPr/>
        </p:nvCxnSpPr>
        <p:spPr>
          <a:xfrm rot="10800000" flipV="1">
            <a:off x="4885701" y="1821798"/>
            <a:ext cx="1602953" cy="1351388"/>
          </a:xfrm>
          <a:prstGeom prst="bentConnector3">
            <a:avLst>
              <a:gd name="adj1" fmla="val 14687"/>
            </a:avLst>
          </a:prstGeom>
          <a:ln w="38100">
            <a:prstDash val="sysDot"/>
            <a:tailEnd type="triangle"/>
          </a:ln>
        </p:spPr>
        <p:style>
          <a:lnRef idx="3">
            <a:schemeClr val="accent2"/>
          </a:lnRef>
          <a:fillRef idx="0">
            <a:schemeClr val="accent2"/>
          </a:fillRef>
          <a:effectRef idx="2">
            <a:schemeClr val="accent2"/>
          </a:effectRef>
          <a:fontRef idx="minor">
            <a:schemeClr val="tx1"/>
          </a:fontRef>
        </p:style>
      </p:cxnSp>
      <p:sp>
        <p:nvSpPr>
          <p:cNvPr id="16" name="圆角矩形 15">
            <a:extLst>
              <a:ext uri="{FF2B5EF4-FFF2-40B4-BE49-F238E27FC236}">
                <a16:creationId xmlns:a16="http://schemas.microsoft.com/office/drawing/2014/main" id="{A9B05176-C45A-874A-84FB-C7E7B007A252}"/>
              </a:ext>
            </a:extLst>
          </p:cNvPr>
          <p:cNvSpPr/>
          <p:nvPr/>
        </p:nvSpPr>
        <p:spPr>
          <a:xfrm>
            <a:off x="6488653" y="2216601"/>
            <a:ext cx="1752599" cy="555172"/>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a:t>成员列表</a:t>
            </a:r>
          </a:p>
        </p:txBody>
      </p:sp>
      <p:cxnSp>
        <p:nvCxnSpPr>
          <p:cNvPr id="17" name="肘形连接符 16">
            <a:extLst>
              <a:ext uri="{FF2B5EF4-FFF2-40B4-BE49-F238E27FC236}">
                <a16:creationId xmlns:a16="http://schemas.microsoft.com/office/drawing/2014/main" id="{19353DB5-174E-0D45-B39A-E924BE2F6822}"/>
              </a:ext>
            </a:extLst>
          </p:cNvPr>
          <p:cNvCxnSpPr>
            <a:cxnSpLocks/>
            <a:stCxn id="16" idx="1"/>
          </p:cNvCxnSpPr>
          <p:nvPr/>
        </p:nvCxnSpPr>
        <p:spPr>
          <a:xfrm rot="10800000" flipV="1">
            <a:off x="4060107" y="2494187"/>
            <a:ext cx="2428547" cy="1372964"/>
          </a:xfrm>
          <a:prstGeom prst="bentConnector3">
            <a:avLst>
              <a:gd name="adj1" fmla="val 4728"/>
            </a:avLst>
          </a:prstGeom>
          <a:ln w="38100">
            <a:prstDash val="sysDot"/>
            <a:tailEnd type="triangle"/>
          </a:ln>
        </p:spPr>
        <p:style>
          <a:lnRef idx="3">
            <a:schemeClr val="accent2"/>
          </a:lnRef>
          <a:fillRef idx="0">
            <a:schemeClr val="accent2"/>
          </a:fillRef>
          <a:effectRef idx="2">
            <a:schemeClr val="accent2"/>
          </a:effectRef>
          <a:fontRef idx="minor">
            <a:schemeClr val="tx1"/>
          </a:fontRef>
        </p:style>
      </p:cxnSp>
      <p:sp>
        <p:nvSpPr>
          <p:cNvPr id="22" name="圆角矩形 21">
            <a:extLst>
              <a:ext uri="{FF2B5EF4-FFF2-40B4-BE49-F238E27FC236}">
                <a16:creationId xmlns:a16="http://schemas.microsoft.com/office/drawing/2014/main" id="{FFAD1327-6659-F342-B925-F1521A236F7E}"/>
              </a:ext>
            </a:extLst>
          </p:cNvPr>
          <p:cNvSpPr/>
          <p:nvPr/>
        </p:nvSpPr>
        <p:spPr>
          <a:xfrm>
            <a:off x="6945275" y="3520169"/>
            <a:ext cx="1338561" cy="555172"/>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a:t>交通工具路线规划</a:t>
            </a:r>
          </a:p>
        </p:txBody>
      </p:sp>
      <p:pic>
        <p:nvPicPr>
          <p:cNvPr id="20" name="图片 19">
            <a:extLst>
              <a:ext uri="{FF2B5EF4-FFF2-40B4-BE49-F238E27FC236}">
                <a16:creationId xmlns:a16="http://schemas.microsoft.com/office/drawing/2014/main" id="{627B795E-6AE8-C04B-8B1F-63A2B174B7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4567" y="185601"/>
            <a:ext cx="3184380" cy="6469196"/>
          </a:xfrm>
          <a:prstGeom prst="rect">
            <a:avLst/>
          </a:prstGeom>
          <a:solidFill>
            <a:schemeClr val="tx1"/>
          </a:solidFill>
          <a:ln>
            <a:solidFill>
              <a:schemeClr val="tx1"/>
            </a:solidFill>
          </a:ln>
        </p:spPr>
      </p:pic>
      <p:cxnSp>
        <p:nvCxnSpPr>
          <p:cNvPr id="39" name="肘形连接符 38">
            <a:extLst>
              <a:ext uri="{FF2B5EF4-FFF2-40B4-BE49-F238E27FC236}">
                <a16:creationId xmlns:a16="http://schemas.microsoft.com/office/drawing/2014/main" id="{87E0AE9A-8D70-9F49-83D1-FB965C69886C}"/>
              </a:ext>
            </a:extLst>
          </p:cNvPr>
          <p:cNvCxnSpPr>
            <a:cxnSpLocks/>
            <a:stCxn id="22" idx="2"/>
          </p:cNvCxnSpPr>
          <p:nvPr/>
        </p:nvCxnSpPr>
        <p:spPr>
          <a:xfrm rot="5400000" flipH="1" flipV="1">
            <a:off x="8926965" y="2192790"/>
            <a:ext cx="570141" cy="3194961"/>
          </a:xfrm>
          <a:prstGeom prst="bentConnector4">
            <a:avLst>
              <a:gd name="adj1" fmla="val -40095"/>
              <a:gd name="adj2" fmla="val 100338"/>
            </a:avLst>
          </a:prstGeom>
          <a:ln w="38100">
            <a:prstDash val="sysDot"/>
            <a:tailEnd type="triangle"/>
          </a:ln>
        </p:spPr>
        <p:style>
          <a:lnRef idx="3">
            <a:schemeClr val="accent2"/>
          </a:lnRef>
          <a:fillRef idx="0">
            <a:schemeClr val="accent2"/>
          </a:fillRef>
          <a:effectRef idx="2">
            <a:schemeClr val="accent2"/>
          </a:effectRef>
          <a:fontRef idx="minor">
            <a:schemeClr val="tx1"/>
          </a:fontRef>
        </p:style>
      </p:cxnSp>
      <p:sp>
        <p:nvSpPr>
          <p:cNvPr id="34" name="文本框 33">
            <a:extLst>
              <a:ext uri="{FF2B5EF4-FFF2-40B4-BE49-F238E27FC236}">
                <a16:creationId xmlns:a16="http://schemas.microsoft.com/office/drawing/2014/main" id="{A941CCE6-09AE-5146-9E1D-69034D89A810}"/>
              </a:ext>
            </a:extLst>
          </p:cNvPr>
          <p:cNvSpPr txBox="1"/>
          <p:nvPr/>
        </p:nvSpPr>
        <p:spPr>
          <a:xfrm>
            <a:off x="1006684" y="3505200"/>
            <a:ext cx="800219" cy="2351738"/>
          </a:xfrm>
          <a:prstGeom prst="rect">
            <a:avLst/>
          </a:prstGeom>
          <a:noFill/>
        </p:spPr>
        <p:txBody>
          <a:bodyPr vert="eaVert" wrap="square" rtlCol="0">
            <a:spAutoFit/>
          </a:bodyPr>
          <a:lstStyle/>
          <a:p>
            <a:pPr algn="ctr"/>
            <a:r>
              <a:rPr lang="zh-CN" altLang="en-US" sz="4000" dirty="0"/>
              <a:t>功能 二</a:t>
            </a:r>
          </a:p>
        </p:txBody>
      </p:sp>
      <p:cxnSp>
        <p:nvCxnSpPr>
          <p:cNvPr id="30" name="肘形连接符 29">
            <a:extLst>
              <a:ext uri="{FF2B5EF4-FFF2-40B4-BE49-F238E27FC236}">
                <a16:creationId xmlns:a16="http://schemas.microsoft.com/office/drawing/2014/main" id="{9F7A6C97-44FC-FB4B-9CB1-87F87C782DB5}"/>
              </a:ext>
            </a:extLst>
          </p:cNvPr>
          <p:cNvCxnSpPr>
            <a:cxnSpLocks/>
            <a:stCxn id="22" idx="0"/>
          </p:cNvCxnSpPr>
          <p:nvPr/>
        </p:nvCxnSpPr>
        <p:spPr>
          <a:xfrm rot="5400000" flipH="1" flipV="1">
            <a:off x="7920388" y="2618575"/>
            <a:ext cx="595763" cy="1207427"/>
          </a:xfrm>
          <a:prstGeom prst="bentConnector2">
            <a:avLst/>
          </a:prstGeom>
          <a:ln w="38100">
            <a:prstDash val="sysDot"/>
            <a:tailEnd type="triangle"/>
          </a:ln>
        </p:spPr>
        <p:style>
          <a:lnRef idx="3">
            <a:schemeClr val="accent2"/>
          </a:lnRef>
          <a:fillRef idx="0">
            <a:schemeClr val="accent2"/>
          </a:fillRef>
          <a:effectRef idx="2">
            <a:schemeClr val="accent2"/>
          </a:effectRef>
          <a:fontRef idx="minor">
            <a:schemeClr val="tx1"/>
          </a:fontRef>
        </p:style>
      </p:cxnSp>
      <p:sp>
        <p:nvSpPr>
          <p:cNvPr id="59" name="矩形 58">
            <a:extLst>
              <a:ext uri="{FF2B5EF4-FFF2-40B4-BE49-F238E27FC236}">
                <a16:creationId xmlns:a16="http://schemas.microsoft.com/office/drawing/2014/main" id="{3F8E969B-0477-7145-AC17-6006CC2A0C93}"/>
              </a:ext>
            </a:extLst>
          </p:cNvPr>
          <p:cNvSpPr/>
          <p:nvPr/>
        </p:nvSpPr>
        <p:spPr>
          <a:xfrm>
            <a:off x="6603239" y="4656134"/>
            <a:ext cx="2146742" cy="369332"/>
          </a:xfrm>
          <a:prstGeom prst="rect">
            <a:avLst/>
          </a:prstGeom>
        </p:spPr>
        <p:txBody>
          <a:bodyPr wrap="none">
            <a:spAutoFit/>
          </a:bodyPr>
          <a:lstStyle/>
          <a:p>
            <a:pPr algn="ctr"/>
            <a:r>
              <a:rPr kumimoji="1" lang="en-US" altLang="zh-CN"/>
              <a:t>1.</a:t>
            </a:r>
            <a:r>
              <a:rPr kumimoji="1" lang="zh-CN" altLang="en-US"/>
              <a:t>点击      路线规划</a:t>
            </a:r>
          </a:p>
        </p:txBody>
      </p:sp>
      <p:pic>
        <p:nvPicPr>
          <p:cNvPr id="60" name="图片 59">
            <a:extLst>
              <a:ext uri="{FF2B5EF4-FFF2-40B4-BE49-F238E27FC236}">
                <a16:creationId xmlns:a16="http://schemas.microsoft.com/office/drawing/2014/main" id="{A46F4408-AAAC-B746-BEC6-61C7BB087C81}"/>
              </a:ext>
            </a:extLst>
          </p:cNvPr>
          <p:cNvPicPr>
            <a:picLocks noChangeAspect="1"/>
          </p:cNvPicPr>
          <p:nvPr/>
        </p:nvPicPr>
        <p:blipFill>
          <a:blip r:embed="rId8"/>
          <a:stretch>
            <a:fillRect/>
          </a:stretch>
        </p:blipFill>
        <p:spPr>
          <a:xfrm>
            <a:off x="7376283" y="4681526"/>
            <a:ext cx="325956" cy="318548"/>
          </a:xfrm>
          <a:prstGeom prst="rect">
            <a:avLst/>
          </a:prstGeom>
        </p:spPr>
      </p:pic>
      <p:sp>
        <p:nvSpPr>
          <p:cNvPr id="61" name="矩形 60">
            <a:extLst>
              <a:ext uri="{FF2B5EF4-FFF2-40B4-BE49-F238E27FC236}">
                <a16:creationId xmlns:a16="http://schemas.microsoft.com/office/drawing/2014/main" id="{786F12EF-8C0F-B245-A99F-D55AD9696360}"/>
              </a:ext>
            </a:extLst>
          </p:cNvPr>
          <p:cNvSpPr/>
          <p:nvPr/>
        </p:nvSpPr>
        <p:spPr>
          <a:xfrm>
            <a:off x="6603241" y="5079469"/>
            <a:ext cx="2146742" cy="369332"/>
          </a:xfrm>
          <a:prstGeom prst="rect">
            <a:avLst/>
          </a:prstGeom>
        </p:spPr>
        <p:txBody>
          <a:bodyPr wrap="none">
            <a:spAutoFit/>
          </a:bodyPr>
          <a:lstStyle/>
          <a:p>
            <a:pPr algn="ctr"/>
            <a:r>
              <a:rPr kumimoji="1" lang="en-US" altLang="zh-CN"/>
              <a:t>2.</a:t>
            </a:r>
            <a:r>
              <a:rPr kumimoji="1" lang="zh-CN" altLang="en-US"/>
              <a:t>点击      交通工具</a:t>
            </a:r>
          </a:p>
        </p:txBody>
      </p:sp>
      <p:pic>
        <p:nvPicPr>
          <p:cNvPr id="63" name="图片 62">
            <a:extLst>
              <a:ext uri="{FF2B5EF4-FFF2-40B4-BE49-F238E27FC236}">
                <a16:creationId xmlns:a16="http://schemas.microsoft.com/office/drawing/2014/main" id="{06763BF0-9CB0-DB44-8635-C9E96EC222A0}"/>
              </a:ext>
            </a:extLst>
          </p:cNvPr>
          <p:cNvPicPr>
            <a:picLocks noChangeAspect="1"/>
          </p:cNvPicPr>
          <p:nvPr/>
        </p:nvPicPr>
        <p:blipFill>
          <a:blip r:embed="rId9"/>
          <a:stretch>
            <a:fillRect/>
          </a:stretch>
        </p:blipFill>
        <p:spPr>
          <a:xfrm>
            <a:off x="7371300" y="5118422"/>
            <a:ext cx="330379" cy="330379"/>
          </a:xfrm>
          <a:prstGeom prst="rect">
            <a:avLst/>
          </a:prstGeom>
        </p:spPr>
      </p:pic>
    </p:spTree>
    <p:custDataLst>
      <p:tags r:id="rId1"/>
    </p:custDataLst>
    <p:extLst>
      <p:ext uri="{BB962C8B-B14F-4D97-AF65-F5344CB8AC3E}">
        <p14:creationId xmlns:p14="http://schemas.microsoft.com/office/powerpoint/2010/main" val="1670024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911860" y="2259965"/>
            <a:ext cx="10462895" cy="3369945"/>
            <a:chOff x="1208" y="3800"/>
            <a:chExt cx="16329" cy="4976"/>
          </a:xfrm>
        </p:grpSpPr>
        <p:sp>
          <p:nvSpPr>
            <p:cNvPr id="5" name="六边形 4"/>
            <p:cNvSpPr/>
            <p:nvPr/>
          </p:nvSpPr>
          <p:spPr>
            <a:xfrm>
              <a:off x="6473" y="3800"/>
              <a:ext cx="5753" cy="4977"/>
            </a:xfrm>
            <a:prstGeom prst="hexagon">
              <a:avLst/>
            </a:prstGeom>
            <a:solidFill>
              <a:srgbClr val="DFA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1208" y="3800"/>
              <a:ext cx="5753" cy="4977"/>
            </a:xfrm>
            <a:prstGeom prst="hexagon">
              <a:avLst/>
            </a:prstGeom>
            <a:solidFill>
              <a:srgbClr val="A5B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11785" y="3800"/>
              <a:ext cx="5753" cy="4977"/>
            </a:xfrm>
            <a:prstGeom prst="hexagon">
              <a:avLst/>
            </a:prstGeom>
            <a:solidFill>
              <a:srgbClr val="A5B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218180" y="732155"/>
            <a:ext cx="5755640" cy="645160"/>
          </a:xfrm>
          <a:prstGeom prst="rect">
            <a:avLst/>
          </a:prstGeom>
          <a:noFill/>
        </p:spPr>
        <p:txBody>
          <a:bodyPr wrap="square" rtlCol="0">
            <a:spAutoFit/>
          </a:bodyPr>
          <a:lstStyle/>
          <a:p>
            <a:pPr algn="ctr"/>
            <a:r>
              <a:rPr lang="zh-CN" altLang="en-US" sz="3600"/>
              <a:t>服务对象</a:t>
            </a:r>
          </a:p>
        </p:txBody>
      </p:sp>
      <p:sp>
        <p:nvSpPr>
          <p:cNvPr id="14" name="文本框 13"/>
          <p:cNvSpPr txBox="1"/>
          <p:nvPr/>
        </p:nvSpPr>
        <p:spPr>
          <a:xfrm>
            <a:off x="1769110" y="2446020"/>
            <a:ext cx="1971675" cy="2999740"/>
          </a:xfrm>
          <a:prstGeom prst="rect">
            <a:avLst/>
          </a:prstGeom>
          <a:noFill/>
        </p:spPr>
        <p:txBody>
          <a:bodyPr wrap="square" rtlCol="0">
            <a:spAutoFit/>
          </a:bodyPr>
          <a:lstStyle/>
          <a:p>
            <a:pPr indent="457200" fontAlgn="auto">
              <a:lnSpc>
                <a:spcPct val="150000"/>
              </a:lnSpc>
            </a:pPr>
            <a:r>
              <a:rPr lang="en-US" altLang="zh-CN">
                <a:latin typeface="+mn-ea"/>
                <a:sym typeface="+mn-ea"/>
              </a:rPr>
              <a:t> </a:t>
            </a:r>
            <a:r>
              <a:rPr lang="zh-CN" altLang="en-US">
                <a:latin typeface="+mn-ea"/>
                <a:sym typeface="+mn-ea"/>
              </a:rPr>
              <a:t>旅游团想要实时保障团队安全，自由活动结束希望队员能更快的知道集合点、或当游客掉队时，导游能及时知晓。</a:t>
            </a:r>
          </a:p>
        </p:txBody>
      </p:sp>
      <p:sp>
        <p:nvSpPr>
          <p:cNvPr id="15" name="文本框 14"/>
          <p:cNvSpPr txBox="1"/>
          <p:nvPr/>
        </p:nvSpPr>
        <p:spPr>
          <a:xfrm>
            <a:off x="5158105" y="2446020"/>
            <a:ext cx="1971675" cy="2999740"/>
          </a:xfrm>
          <a:prstGeom prst="rect">
            <a:avLst/>
          </a:prstGeom>
          <a:noFill/>
        </p:spPr>
        <p:txBody>
          <a:bodyPr wrap="square" rtlCol="0">
            <a:spAutoFit/>
          </a:bodyPr>
          <a:lstStyle/>
          <a:p>
            <a:pPr fontAlgn="auto">
              <a:lnSpc>
                <a:spcPct val="150000"/>
              </a:lnSpc>
            </a:pPr>
            <a:r>
              <a:rPr lang="en-US" altLang="zh-CN">
                <a:latin typeface="+mn-ea"/>
                <a:sym typeface="+mn-ea"/>
              </a:rPr>
              <a:t>       </a:t>
            </a:r>
            <a:r>
              <a:rPr>
                <a:latin typeface="+mn-ea"/>
                <a:sym typeface="+mn-ea"/>
              </a:rPr>
              <a:t>学生在进行夏令营、室外探究等活动时，老师可通过本小程序划定活动范围，超出范围时小程序会预警老师。</a:t>
            </a:r>
          </a:p>
        </p:txBody>
      </p:sp>
      <p:sp>
        <p:nvSpPr>
          <p:cNvPr id="16" name="文本框 15"/>
          <p:cNvSpPr txBox="1"/>
          <p:nvPr/>
        </p:nvSpPr>
        <p:spPr>
          <a:xfrm>
            <a:off x="8547100" y="2446020"/>
            <a:ext cx="1971675" cy="2584450"/>
          </a:xfrm>
          <a:prstGeom prst="rect">
            <a:avLst/>
          </a:prstGeom>
          <a:noFill/>
        </p:spPr>
        <p:txBody>
          <a:bodyPr wrap="square" rtlCol="0">
            <a:spAutoFit/>
          </a:bodyPr>
          <a:lstStyle/>
          <a:p>
            <a:pPr fontAlgn="auto">
              <a:lnSpc>
                <a:spcPct val="150000"/>
              </a:lnSpc>
            </a:pPr>
            <a:r>
              <a:rPr lang="en-US" altLang="zh-CN">
                <a:latin typeface="+mn-ea"/>
                <a:sym typeface="+mn-ea"/>
              </a:rPr>
              <a:t>       </a:t>
            </a:r>
            <a:r>
              <a:rPr lang="zh-CN" altLang="en-US">
                <a:latin typeface="+mn-ea"/>
                <a:sym typeface="+mn-ea"/>
              </a:rPr>
              <a:t>公司外业部门外出作业，经理可通过小程序实时查看员工位置，实时了解队伍状态。</a:t>
            </a:r>
          </a:p>
        </p:txBody>
      </p:sp>
      <p:sp>
        <p:nvSpPr>
          <p:cNvPr id="11" name="文本框 10"/>
          <p:cNvSpPr txBox="1"/>
          <p:nvPr/>
        </p:nvSpPr>
        <p:spPr>
          <a:xfrm>
            <a:off x="2582545" y="1458595"/>
            <a:ext cx="7092315" cy="368300"/>
          </a:xfrm>
          <a:prstGeom prst="rect">
            <a:avLst/>
          </a:prstGeom>
          <a:noFill/>
        </p:spPr>
        <p:txBody>
          <a:bodyPr wrap="square" rtlCol="0">
            <a:spAutoFit/>
          </a:bodyPr>
          <a:lstStyle/>
          <a:p>
            <a:pPr algn="ctr"/>
            <a:r>
              <a:rPr lang="zh-CN" altLang="en-US">
                <a:solidFill>
                  <a:schemeClr val="tx1"/>
                </a:solidFill>
                <a:latin typeface="仿宋" panose="02010609060101010101" charset="-122"/>
                <a:ea typeface="仿宋" panose="02010609060101010101" charset="-122"/>
                <a:sym typeface="+mn-ea"/>
              </a:rPr>
              <a:t>与众出行主要服务于旅游团、驴友团、学生集体及公司的外业部门。</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763415" y="2151727"/>
            <a:ext cx="1076536" cy="1938992"/>
          </a:xfrm>
          <a:prstGeom prst="rect">
            <a:avLst/>
          </a:prstGeom>
          <a:noFill/>
        </p:spPr>
        <p:txBody>
          <a:bodyPr vert="horz" wrap="square" rtlCol="0">
            <a:spAutoFit/>
          </a:bodyPr>
          <a:lstStyle/>
          <a:p>
            <a:pPr algn="ctr"/>
            <a:r>
              <a:rPr lang="en-US" altLang="zh-CN" sz="4000" b="1"/>
              <a:t>E-R</a:t>
            </a:r>
            <a:r>
              <a:rPr lang="zh-CN" altLang="en-US" sz="4000"/>
              <a:t>视图</a:t>
            </a:r>
          </a:p>
        </p:txBody>
      </p:sp>
      <p:pic>
        <p:nvPicPr>
          <p:cNvPr id="6" name="图片 5">
            <a:extLst>
              <a:ext uri="{FF2B5EF4-FFF2-40B4-BE49-F238E27FC236}">
                <a16:creationId xmlns:a16="http://schemas.microsoft.com/office/drawing/2014/main" id="{955258D4-8F88-2542-ACBA-312FDAB0A1F8}"/>
              </a:ext>
            </a:extLst>
          </p:cNvPr>
          <p:cNvPicPr/>
          <p:nvPr/>
        </p:nvPicPr>
        <p:blipFill>
          <a:blip r:embed="rId5"/>
          <a:stretch>
            <a:fillRect/>
          </a:stretch>
        </p:blipFill>
        <p:spPr>
          <a:xfrm>
            <a:off x="2636829" y="189571"/>
            <a:ext cx="7888508" cy="5776332"/>
          </a:xfrm>
          <a:prstGeom prst="rect">
            <a:avLst/>
          </a:prstGeom>
          <a:noFill/>
          <a:ln>
            <a:solidFill>
              <a:schemeClr val="tx1"/>
            </a:solidFill>
          </a:ln>
        </p:spPr>
      </p:pic>
    </p:spTree>
    <p:custDataLst>
      <p:tags r:id="rId1"/>
    </p:custDataLst>
    <p:extLst>
      <p:ext uri="{BB962C8B-B14F-4D97-AF65-F5344CB8AC3E}">
        <p14:creationId xmlns:p14="http://schemas.microsoft.com/office/powerpoint/2010/main" val="1106725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380</Words>
  <Application>Microsoft Macintosh PowerPoint</Application>
  <PresentationFormat>宽屏</PresentationFormat>
  <Paragraphs>57</Paragraphs>
  <Slides>11</Slides>
  <Notes>11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11</vt:i4>
      </vt:variant>
    </vt:vector>
  </HeadingPairs>
  <TitlesOfParts>
    <vt:vector size="15" baseType="lpstr">
      <vt:lpstr>仿宋</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Lin Wute</cp:lastModifiedBy>
  <cp:revision>55</cp:revision>
  <dcterms:created xsi:type="dcterms:W3CDTF">2019-06-19T02:08:00Z</dcterms:created>
  <dcterms:modified xsi:type="dcterms:W3CDTF">2021-06-06T06:15:05Z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KSOTemplateUUID">
    <vt:lpwstr>v1.0_mb_nha4RAwIx7Kv4pKdK75EJw==</vt:lpwstr>
  </property>
  <property fmtid="{D5CDD505-2E9C-101B-9397-08002B2CF9AE}" pid="4" name="ICV">
    <vt:lpwstr>020D54D64B5D47DCA43F2AEEF6FE8349</vt:lpwstr>
  </property>
</Properties>
</file>